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7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9386BE-16E9-4FAF-A707-36F5ED31C17E}" type="datetimeFigureOut">
              <a:rPr lang="en-GB" smtClean="0"/>
              <a:pPr/>
              <a:t>20/09/2013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2B6764-3B3E-4992-89EC-BA9EAC280210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docid=8ipGHmW7zaodJM&amp;tbnid=FSecppsTFd8GTM:&amp;ved=0CAUQjRw&amp;url=http://myspot.mona.uwi.edu/alumni/econnection/volume-2-issue-2/article/principals-message-2010-graduating-class&amp;ei=_FgnUv3uAqGe0QXx9oCQBQ&amp;bvm=bv.51495398,d.ZG4&amp;psig=AFQjCNHbOrBRjFfY3xXQcZTtygxUtc52jQ&amp;ust=1378396754172281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.uk/url?sa=i&amp;rct=j&amp;q=&amp;esrc=s&amp;frm=1&amp;source=images&amp;cd=&amp;cad=rja&amp;docid=uLChOZ7xG5yd5M&amp;tbnid=BsUw8-B1ZsixiM:&amp;ved=0CAUQjRw&amp;url=http://www.open.uwi.edu/staffgames/message-campus-principal-st-augustine-professor-clement-k-sankat&amp;ei=UWUnUqqTG-PS0QWkwoGIBA&amp;bvm=bv.51495398,d.ZG4&amp;psig=AFQjCNGbOPLsZwfi46WS9xqu8KA95Wocfg&amp;ust=137839982912160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&amp;esrc=s&amp;frm=1&amp;source=images&amp;cd=&amp;cad=rja&amp;docid=88q1fHGvXgFoGM&amp;tbnid=691cbOQBzMieeM:&amp;ved=0CAUQjRw&amp;url=http://www.caribdirect.com/systemic-approach-to-export-led-growth-required/&amp;ei=9G4nUo_qD8-10QXJoYH4Dg&amp;bvm=bv.51495398,d.ZG4&amp;psig=AFQjCNHVyxQ6L4ZVU3JRrTrpSkFwmCv38w&amp;ust=137840238974701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&amp;esrc=s&amp;frm=1&amp;source=images&amp;cd=&amp;cad=rja&amp;docid=6Fgle-VK7zbGXM&amp;tbnid=jc98dk67Nf2L_M:&amp;ved=0CAUQjRw&amp;url=http://lowrie-chin.blogspot.com/2012/05/jamaicas-healthcare-in-good-hands.html&amp;ei=H3cnUv_aOsXI0AWM6oGwBA&amp;bvm=bv.51495398,d.ZG4&amp;psig=AFQjCNHw-uUj4v_YhF-gs59zoDsu1Yc-kg&amp;ust=1378404452738188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48880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</a:rPr>
              <a:t>Knowledge Development and Ownership in a Global Society: Reflections on Educational Progress in Anglophone Caribbean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712968" cy="4293096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3100" b="1" dirty="0" smtClean="0">
                <a:solidFill>
                  <a:srgbClr val="0070C0"/>
                </a:solidFill>
              </a:rPr>
              <a:t>Dr Gertrude Shotte</a:t>
            </a:r>
          </a:p>
          <a:p>
            <a:endParaRPr lang="en-US" sz="3100" b="1" dirty="0" smtClean="0">
              <a:solidFill>
                <a:srgbClr val="0070C0"/>
              </a:solidFill>
            </a:endParaRPr>
          </a:p>
          <a:p>
            <a:endParaRPr lang="en-US" sz="3100" b="1" dirty="0" smtClean="0">
              <a:solidFill>
                <a:srgbClr val="0070C0"/>
              </a:solidFill>
            </a:endParaRPr>
          </a:p>
          <a:p>
            <a:endParaRPr lang="en-US" sz="3100" b="1" dirty="0" smtClean="0">
              <a:solidFill>
                <a:srgbClr val="0070C0"/>
              </a:solidFill>
            </a:endParaRPr>
          </a:p>
          <a:p>
            <a:r>
              <a:rPr lang="en-US" sz="3100" b="1" dirty="0" smtClean="0">
                <a:solidFill>
                  <a:srgbClr val="0070C0"/>
                </a:solidFill>
              </a:rPr>
              <a:t>Knowledge, Innovation and Enterprise International Conference</a:t>
            </a:r>
            <a:endParaRPr lang="en-GB" sz="3100" b="1" dirty="0" smtClean="0">
              <a:solidFill>
                <a:srgbClr val="0070C0"/>
              </a:solidFill>
            </a:endParaRPr>
          </a:p>
          <a:p>
            <a:r>
              <a:rPr lang="en-GB" sz="3100" b="1" dirty="0" smtClean="0">
                <a:solidFill>
                  <a:srgbClr val="0070C0"/>
                </a:solidFill>
              </a:rPr>
              <a:t>University</a:t>
            </a:r>
            <a:r>
              <a:rPr lang="es-MX" sz="3100" b="1" dirty="0" smtClean="0">
                <a:solidFill>
                  <a:srgbClr val="0070C0"/>
                </a:solidFill>
              </a:rPr>
              <a:t> of Greenwich, London</a:t>
            </a:r>
            <a:endParaRPr lang="en-GB" sz="3100" b="1" dirty="0" smtClean="0">
              <a:solidFill>
                <a:srgbClr val="0070C0"/>
              </a:solidFill>
            </a:endParaRPr>
          </a:p>
          <a:p>
            <a:r>
              <a:rPr lang="es-MX" sz="3100" b="1" dirty="0" smtClean="0">
                <a:solidFill>
                  <a:srgbClr val="0070C0"/>
                </a:solidFill>
              </a:rPr>
              <a:t> </a:t>
            </a:r>
            <a:endParaRPr lang="en-GB" sz="3100" b="1" dirty="0" smtClean="0">
              <a:solidFill>
                <a:srgbClr val="0070C0"/>
              </a:solidFill>
            </a:endParaRPr>
          </a:p>
          <a:p>
            <a:r>
              <a:rPr lang="es-MX" sz="3100" b="1" dirty="0" smtClean="0">
                <a:solidFill>
                  <a:srgbClr val="0070C0"/>
                </a:solidFill>
              </a:rPr>
              <a:t> </a:t>
            </a:r>
            <a:endParaRPr lang="en-GB" sz="3100" b="1" dirty="0" smtClean="0">
              <a:solidFill>
                <a:srgbClr val="0070C0"/>
              </a:solidFill>
            </a:endParaRPr>
          </a:p>
          <a:p>
            <a:r>
              <a:rPr lang="es-MX" sz="3100" b="1" dirty="0" smtClean="0">
                <a:solidFill>
                  <a:srgbClr val="0070C0"/>
                </a:solidFill>
              </a:rPr>
              <a:t>10 – 13 </a:t>
            </a:r>
            <a:r>
              <a:rPr lang="en-GB" sz="3100" b="1" dirty="0" smtClean="0">
                <a:solidFill>
                  <a:srgbClr val="0070C0"/>
                </a:solidFill>
              </a:rPr>
              <a:t>September</a:t>
            </a:r>
            <a:r>
              <a:rPr lang="es-MX" sz="3100" b="1" dirty="0" smtClean="0">
                <a:solidFill>
                  <a:srgbClr val="0070C0"/>
                </a:solidFill>
              </a:rPr>
              <a:t> 2013</a:t>
            </a:r>
            <a:endParaRPr lang="en-GB" sz="31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4137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</a:rPr>
              <a:t/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>
                <a:solidFill>
                  <a:srgbClr val="0000CC"/>
                </a:solidFill>
              </a:rPr>
              <a:t/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>
                <a:solidFill>
                  <a:srgbClr val="0000CC"/>
                </a:solidFill>
              </a:rPr>
              <a:t/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>
                <a:solidFill>
                  <a:srgbClr val="0000CC"/>
                </a:solidFill>
              </a:rPr>
              <a:t>Colonialism: Conceptualisations and Re-conceptualisations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4006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sz="2800" dirty="0" smtClean="0"/>
              <a:t>“Colonialism is </a:t>
            </a:r>
            <a:r>
              <a:rPr lang="en-GB" sz="2800" dirty="0" smtClean="0">
                <a:solidFill>
                  <a:srgbClr val="C00000"/>
                </a:solidFill>
              </a:rPr>
              <a:t>a practice of domination</a:t>
            </a:r>
            <a:r>
              <a:rPr lang="en-GB" sz="2800" dirty="0" smtClean="0"/>
              <a:t>, which involves the subjugation of one people to another... imperialism draws attention to the way that </a:t>
            </a:r>
            <a:r>
              <a:rPr lang="en-GB" sz="2800" dirty="0" smtClean="0">
                <a:solidFill>
                  <a:srgbClr val="C00000"/>
                </a:solidFill>
              </a:rPr>
              <a:t>one country exercises power over another,</a:t>
            </a:r>
            <a:r>
              <a:rPr lang="en-GB" sz="2800" dirty="0" smtClean="0"/>
              <a:t> whether through settlement, sovereignty, or </a:t>
            </a:r>
            <a:r>
              <a:rPr lang="en-GB" sz="2800" dirty="0" smtClean="0">
                <a:solidFill>
                  <a:srgbClr val="C00000"/>
                </a:solidFill>
              </a:rPr>
              <a:t>indirect mechanisms of control”</a:t>
            </a:r>
            <a:r>
              <a:rPr lang="en-GB" sz="2800" dirty="0" smtClean="0"/>
              <a:t> (Kohn, 2012).</a:t>
            </a:r>
          </a:p>
          <a:p>
            <a:endParaRPr lang="en-GB" sz="2800" dirty="0" smtClean="0"/>
          </a:p>
          <a:p>
            <a:r>
              <a:rPr lang="en-GB" sz="2800" dirty="0" smtClean="0"/>
              <a:t>“...not as a sub-plot of some ‘grander’ (European) narrative, but as </a:t>
            </a:r>
            <a:r>
              <a:rPr lang="en-GB" sz="2800" dirty="0" smtClean="0">
                <a:solidFill>
                  <a:srgbClr val="C00000"/>
                </a:solidFill>
              </a:rPr>
              <a:t>a violent process central to the development of globalisation</a:t>
            </a:r>
            <a:r>
              <a:rPr lang="en-GB" sz="2800" dirty="0" smtClean="0"/>
              <a:t>” (Tikly and Bond, 2013, p.424).</a:t>
            </a:r>
            <a:endParaRPr lang="en-GB" sz="2800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</a:rPr>
              <a:t/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>
                <a:solidFill>
                  <a:srgbClr val="0000CC"/>
                </a:solidFill>
              </a:rPr>
              <a:t>Knowledge Ownership, Post-colonialism and Neo-colonialism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752528" cy="51125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“...echoes excesses committed under colonialism... amplified by the </a:t>
            </a:r>
            <a:r>
              <a:rPr lang="en-GB" dirty="0" smtClean="0">
                <a:solidFill>
                  <a:srgbClr val="660066"/>
                </a:solidFill>
              </a:rPr>
              <a:t>continuing hegemony of Western forms of knowledge </a:t>
            </a:r>
            <a:r>
              <a:rPr lang="en-GB" dirty="0" smtClean="0"/>
              <a:t>and views of ethics as part of the new global discourse of development” (Tikly and Bond, 2013; Escobar, 1995).</a:t>
            </a:r>
          </a:p>
          <a:p>
            <a:endParaRPr lang="en-GB" dirty="0" smtClean="0"/>
          </a:p>
          <a:p>
            <a:r>
              <a:rPr lang="en-GB" dirty="0" smtClean="0"/>
              <a:t>...</a:t>
            </a:r>
            <a:r>
              <a:rPr lang="en-GB" dirty="0" smtClean="0">
                <a:solidFill>
                  <a:srgbClr val="660066"/>
                </a:solidFill>
              </a:rPr>
              <a:t>Western knowledge claims dominance </a:t>
            </a:r>
            <a:r>
              <a:rPr lang="en-GB" dirty="0" smtClean="0"/>
              <a:t>over, and tend to ignore other methods and tactical ways to understanding the world (Santos 2007; santos, 2012)</a:t>
            </a:r>
            <a:endParaRPr lang="en-GB" dirty="0"/>
          </a:p>
        </p:txBody>
      </p:sp>
      <p:pic>
        <p:nvPicPr>
          <p:cNvPr id="5" name="Content Placeholder 4" descr="http://press.princeton.edu/images/k5571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1484785"/>
            <a:ext cx="3581722" cy="485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1338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UWI: Commitments and Challenges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880" y="1628800"/>
            <a:ext cx="5400600" cy="496855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Committed to </a:t>
            </a:r>
            <a:r>
              <a:rPr lang="en-GB" sz="2800" dirty="0" smtClean="0">
                <a:solidFill>
                  <a:srgbClr val="C00000"/>
                </a:solidFill>
              </a:rPr>
              <a:t>preserving its regional (Caribbean) character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...accelerating pace of change influenced by rapidly evolving technologies, </a:t>
            </a:r>
            <a:r>
              <a:rPr lang="en-GB" sz="2800" dirty="0" smtClean="0">
                <a:solidFill>
                  <a:srgbClr val="C00000"/>
                </a:solidFill>
              </a:rPr>
              <a:t>rapid globalisation and highly liberalised trading </a:t>
            </a:r>
            <a:r>
              <a:rPr lang="en-GB" sz="2800" dirty="0" smtClean="0"/>
              <a:t>arrangements for goods and services, </a:t>
            </a:r>
            <a:r>
              <a:rPr lang="en-GB" sz="2800" dirty="0" smtClean="0">
                <a:solidFill>
                  <a:srgbClr val="C00000"/>
                </a:solidFill>
              </a:rPr>
              <a:t>including Higher Education </a:t>
            </a:r>
            <a:r>
              <a:rPr lang="en-GB" sz="2800" dirty="0" smtClean="0"/>
              <a:t>(Professor Gordon Shirley).</a:t>
            </a:r>
            <a:endParaRPr lang="en-GB" sz="2800" dirty="0"/>
          </a:p>
        </p:txBody>
      </p:sp>
      <p:pic>
        <p:nvPicPr>
          <p:cNvPr id="5" name="irc_mi" descr="https://encrypted-tbn0.gstatic.com/images?q=tbn:ANd9GcQ8zmqc4Wz_31ZJSXQM6sZBMFnUWbe7HpDShH0kigfujHAcamYq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2711325" cy="331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</a:rPr>
              <a:t>UWI: A Site of Resistance for the Region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544616" cy="54452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...when economic industries are </a:t>
            </a:r>
            <a:r>
              <a:rPr lang="en-GB" sz="2800" dirty="0" smtClean="0">
                <a:solidFill>
                  <a:srgbClr val="C00000"/>
                </a:solidFill>
              </a:rPr>
              <a:t>threatened by global capitalism</a:t>
            </a:r>
            <a:r>
              <a:rPr lang="en-GB" sz="2800" dirty="0" smtClean="0"/>
              <a:t>...</a:t>
            </a:r>
          </a:p>
          <a:p>
            <a:r>
              <a:rPr lang="en-GB" sz="2800" dirty="0" smtClean="0"/>
              <a:t>... a third </a:t>
            </a:r>
            <a:r>
              <a:rPr lang="en-GB" sz="2800" dirty="0" smtClean="0">
                <a:solidFill>
                  <a:srgbClr val="C00000"/>
                </a:solidFill>
              </a:rPr>
              <a:t>communications-driven phase of globalisation</a:t>
            </a:r>
            <a:r>
              <a:rPr lang="en-GB" sz="2800" dirty="0" smtClean="0"/>
              <a:t>... A </a:t>
            </a:r>
            <a:r>
              <a:rPr lang="en-GB" sz="2800" dirty="0" smtClean="0">
                <a:solidFill>
                  <a:srgbClr val="C00000"/>
                </a:solidFill>
              </a:rPr>
              <a:t>contradictory process which we misread to our peril. </a:t>
            </a:r>
            <a:r>
              <a:rPr lang="en-GB" sz="2800" dirty="0" smtClean="0"/>
              <a:t>On one hand, the global agenda speaks to </a:t>
            </a:r>
            <a:r>
              <a:rPr lang="en-GB" sz="2800" dirty="0" smtClean="0">
                <a:solidFill>
                  <a:srgbClr val="C00000"/>
                </a:solidFill>
              </a:rPr>
              <a:t>openness and borderlessness</a:t>
            </a:r>
            <a:r>
              <a:rPr lang="en-GB" sz="2800" dirty="0" smtClean="0"/>
              <a:t>; but on the other hand, we see that its fundamental building block remains the ‘nation-state’ (Professor Hilary Beckles). </a:t>
            </a:r>
            <a:endParaRPr lang="en-GB" sz="2800" dirty="0"/>
          </a:p>
        </p:txBody>
      </p:sp>
      <p:pic>
        <p:nvPicPr>
          <p:cNvPr id="5" name="Content Placeholder 4" descr="http://bajan.files.wordpress.com/2010/02/hilary_beckles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736304" cy="307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373616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UWI: A Diluted Rich Cultural ‘Student’ Blend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412776"/>
            <a:ext cx="5688632" cy="5445224"/>
          </a:xfrm>
        </p:spPr>
        <p:txBody>
          <a:bodyPr>
            <a:noAutofit/>
          </a:bodyPr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C00000"/>
                </a:solidFill>
              </a:rPr>
              <a:t>incursion of foreign institutions into the educational landscape </a:t>
            </a:r>
            <a:r>
              <a:rPr lang="en-GB" dirty="0" smtClean="0"/>
              <a:t>as well as the </a:t>
            </a:r>
            <a:r>
              <a:rPr lang="en-GB" dirty="0" smtClean="0">
                <a:solidFill>
                  <a:srgbClr val="C00000"/>
                </a:solidFill>
              </a:rPr>
              <a:t>aggressive marketing and promotion strategies by foreign universities to attract students </a:t>
            </a:r>
            <a:r>
              <a:rPr lang="en-GB" dirty="0" smtClean="0"/>
              <a:t>to study abroad have also affected the UWI student population overall.</a:t>
            </a:r>
          </a:p>
          <a:p>
            <a:r>
              <a:rPr lang="en-GB" dirty="0" smtClean="0"/>
              <a:t>... Need for </a:t>
            </a:r>
            <a:r>
              <a:rPr lang="en-GB" dirty="0" smtClean="0">
                <a:solidFill>
                  <a:srgbClr val="C00000"/>
                </a:solidFill>
              </a:rPr>
              <a:t>productive and mutually supportive partnerships with national colleges </a:t>
            </a:r>
            <a:r>
              <a:rPr lang="en-GB" dirty="0" smtClean="0"/>
              <a:t>with a view to building a Higher Education network (Professor Hazel Simmons-McDonald)</a:t>
            </a:r>
            <a:endParaRPr lang="en-GB" dirty="0"/>
          </a:p>
        </p:txBody>
      </p:sp>
      <p:pic>
        <p:nvPicPr>
          <p:cNvPr id="5" name="Content Placeholder 4" descr="http://sta.uwi.edu/uwitoday/archive/july_2011/images/art1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808312" cy="313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4137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UWI: A Problem-solving Institution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5328592" cy="4896544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... It is important to remember that Caribbean States were forged by </a:t>
            </a:r>
            <a:r>
              <a:rPr lang="en-GB" sz="2800" dirty="0" smtClean="0">
                <a:solidFill>
                  <a:srgbClr val="C00000"/>
                </a:solidFill>
              </a:rPr>
              <a:t>a common history of colonisation </a:t>
            </a:r>
            <a:r>
              <a:rPr lang="en-GB" sz="2800" dirty="0" smtClean="0"/>
              <a:t>... 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... where both students and faculty are engaged in </a:t>
            </a:r>
            <a:r>
              <a:rPr lang="en-GB" sz="2800" dirty="0" smtClean="0">
                <a:solidFill>
                  <a:srgbClr val="C00000"/>
                </a:solidFill>
              </a:rPr>
              <a:t>creative thinking, problem solving and research </a:t>
            </a:r>
            <a:r>
              <a:rPr lang="en-GB" sz="2800" dirty="0" smtClean="0"/>
              <a:t>so as to develop sustainable regional responses to the peculiar needs of our Caribbean countries ... (Professor Clement Sankat)</a:t>
            </a:r>
          </a:p>
          <a:p>
            <a:endParaRPr lang="en-GB" dirty="0"/>
          </a:p>
        </p:txBody>
      </p:sp>
      <p:pic>
        <p:nvPicPr>
          <p:cNvPr id="5" name="irc_mi" descr="http://www.open.uwi.edu/ckfinder/userfiles/images/sankat.pn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132856"/>
            <a:ext cx="25922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‘Is the West Indies West Indian?’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18856" cy="5040560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... each allowed </a:t>
            </a:r>
            <a:r>
              <a:rPr lang="en-GB" sz="2800" dirty="0" smtClean="0">
                <a:solidFill>
                  <a:srgbClr val="C00000"/>
                </a:solidFill>
              </a:rPr>
              <a:t>the stigma of otherness, even foreignness, to degrade our West Indian kinship. </a:t>
            </a:r>
            <a:r>
              <a:rPr lang="en-GB" sz="2800" dirty="0" smtClean="0"/>
              <a:t>The fault lies not only in our political stars but also in ourselves that we are what and where we are; and </a:t>
            </a:r>
            <a:r>
              <a:rPr lang="en-GB" sz="2800" dirty="0" smtClean="0">
                <a:solidFill>
                  <a:srgbClr val="C00000"/>
                </a:solidFill>
              </a:rPr>
              <a:t>what and where we will be in a global society </a:t>
            </a:r>
            <a:r>
              <a:rPr lang="en-GB" sz="2800" dirty="0" smtClean="0"/>
              <a:t>that demands of us the very best we can be (Sir Shridaph Ramphal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5" name="irc_mi" descr="http://www.caribdirect.com/wp-content/uploads/2012/03/Sir-Shridath-Ramphal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132856"/>
            <a:ext cx="31072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‘Restoring the West Indies in UWI’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824" y="1268760"/>
            <a:ext cx="5904656" cy="5256584"/>
          </a:xfrm>
        </p:spPr>
        <p:txBody>
          <a:bodyPr>
            <a:noAutofit/>
          </a:bodyPr>
          <a:lstStyle/>
          <a:p>
            <a:r>
              <a:rPr lang="en-GB" sz="2500" dirty="0" smtClean="0"/>
              <a:t>Navigation of the </a:t>
            </a:r>
            <a:r>
              <a:rPr lang="en-GB" sz="2500" dirty="0" smtClean="0">
                <a:solidFill>
                  <a:srgbClr val="C00000"/>
                </a:solidFill>
              </a:rPr>
              <a:t>digital cosmos via an information infrastructure </a:t>
            </a:r>
            <a:r>
              <a:rPr lang="en-GB" sz="2500" dirty="0" smtClean="0"/>
              <a:t>that allow its users to defy distance and tether time ...</a:t>
            </a:r>
          </a:p>
          <a:p>
            <a:r>
              <a:rPr lang="en-GB" sz="2500" dirty="0" smtClean="0">
                <a:solidFill>
                  <a:srgbClr val="C00000"/>
                </a:solidFill>
              </a:rPr>
              <a:t>Creating knowledge in our University about our own reality and our products </a:t>
            </a:r>
            <a:r>
              <a:rPr lang="en-GB" sz="2500" dirty="0" smtClean="0"/>
              <a:t>– can result in the application of local evidence to local problems, which gives more  assurance of the relevance of the solutions proposed – can result in the </a:t>
            </a:r>
            <a:r>
              <a:rPr lang="en-GB" sz="2500" dirty="0" smtClean="0">
                <a:solidFill>
                  <a:srgbClr val="C00000"/>
                </a:solidFill>
              </a:rPr>
              <a:t>burnishing of the UWI brand and the strengthening of institutional and regional identity </a:t>
            </a:r>
            <a:r>
              <a:rPr lang="en-GB" sz="2500" dirty="0" smtClean="0"/>
              <a:t>(Sir George Alleyne – UWI Chancellor).</a:t>
            </a:r>
            <a:endParaRPr lang="en-GB" sz="2500" dirty="0"/>
          </a:p>
        </p:txBody>
      </p:sp>
      <p:pic>
        <p:nvPicPr>
          <p:cNvPr id="5" name="irc_mi" descr="https://encrypted-tbn0.gstatic.com/images?q=tbn:ANd9GcRbgAdN-npyGRy5AAMQKWmOcSfQId9uzUFAOwZTIHPdCjzP7vI06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2520280" cy="352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UWI and Regionalism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762872" cy="479813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In my view The UWI can only be regional if its constituents are truly </a:t>
            </a:r>
            <a:r>
              <a:rPr lang="en-GB" sz="2800" dirty="0" smtClean="0">
                <a:solidFill>
                  <a:srgbClr val="C00000"/>
                </a:solidFill>
              </a:rPr>
              <a:t>imbued with a culture of regionalism </a:t>
            </a:r>
            <a:r>
              <a:rPr lang="en-GB" sz="2800" dirty="0" smtClean="0"/>
              <a:t>so that they automatically seek alliances with counterparts on sister campuses </a:t>
            </a:r>
            <a:r>
              <a:rPr lang="en-GB" sz="2800" dirty="0" smtClean="0">
                <a:solidFill>
                  <a:srgbClr val="C00000"/>
                </a:solidFill>
              </a:rPr>
              <a:t>to address problems, whether these are regional or national </a:t>
            </a:r>
            <a:r>
              <a:rPr lang="en-GB" sz="2800" dirty="0" smtClean="0"/>
              <a:t>(Professor Nigel Harris – UWI Vice Chancellor)</a:t>
            </a:r>
          </a:p>
          <a:p>
            <a:endParaRPr lang="en-GB" dirty="0"/>
          </a:p>
        </p:txBody>
      </p:sp>
      <p:pic>
        <p:nvPicPr>
          <p:cNvPr id="7" name="Content Placeholder 6" descr="http://dominicanewsonline.com/wp-content/uploads/2010/01/Prof-E-Nigel-Harris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5606" y="1623219"/>
            <a:ext cx="3429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What is Regionalism?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Regionalism is </a:t>
            </a:r>
            <a:r>
              <a:rPr lang="en-GB" sz="3200" dirty="0" smtClean="0">
                <a:solidFill>
                  <a:srgbClr val="C00000"/>
                </a:solidFill>
              </a:rPr>
              <a:t>a way of doing, thinking, feeling, </a:t>
            </a:r>
            <a:r>
              <a:rPr lang="en-GB" sz="3200" dirty="0" smtClean="0"/>
              <a:t>which seeks to identify, give meaning to, acknowledge the integrity of common and unique Caribbean Communities, and also </a:t>
            </a:r>
            <a:r>
              <a:rPr lang="en-GB" sz="3200" dirty="0" smtClean="0">
                <a:solidFill>
                  <a:srgbClr val="C00000"/>
                </a:solidFill>
              </a:rPr>
              <a:t>to pool these various experiences obtained from institutions and from persons in order to compel an action </a:t>
            </a:r>
            <a:r>
              <a:rPr lang="en-GB" sz="3200" dirty="0" smtClean="0"/>
              <a:t>(CARICOM Secretariat 1993:5).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Aim / Purpose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0099"/>
                </a:solidFill>
              </a:rPr>
              <a:t>To provoke thought on the development of knowledge in Anglophone Caribbean.</a:t>
            </a:r>
          </a:p>
          <a:p>
            <a:pPr>
              <a:buNone/>
            </a:pPr>
            <a:endParaRPr lang="en-GB" b="1" dirty="0" smtClean="0">
              <a:solidFill>
                <a:srgbClr val="000099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To inspire reflections on knowledge ownership in ‘post-colonial’ educational institutions. 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>
                <a:solidFill>
                  <a:srgbClr val="000099"/>
                </a:solidFill>
              </a:rPr>
              <a:t>To highlight the challenges and obstacles that frustrate educational progress in Higher Education in Anglophone Caribbean.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To have a closer look at Regionalism as the catalyst for the promotion of educational progress in Higher Education Institutions. 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What Do You Think?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Is a </a:t>
            </a:r>
            <a:r>
              <a:rPr lang="en-GB" sz="2800" dirty="0" smtClean="0">
                <a:solidFill>
                  <a:srgbClr val="C00000"/>
                </a:solidFill>
              </a:rPr>
              <a:t>‘post’ postcolonial approach </a:t>
            </a:r>
            <a:r>
              <a:rPr lang="en-GB" sz="2800" dirty="0" smtClean="0"/>
              <a:t>to knowledge creation and dissemination possible in a globalised society?</a:t>
            </a:r>
          </a:p>
          <a:p>
            <a:endParaRPr lang="en-GB" sz="2800" dirty="0" smtClean="0"/>
          </a:p>
          <a:p>
            <a:r>
              <a:rPr lang="en-GB" sz="2800" dirty="0" smtClean="0"/>
              <a:t>Given the ‘unspoken’ and ‘unwritten’ authority of Western thinking with regard to knowledge development and ‘ownership’, can </a:t>
            </a:r>
            <a:r>
              <a:rPr lang="en-GB" sz="2800" dirty="0" smtClean="0">
                <a:solidFill>
                  <a:srgbClr val="C00000"/>
                </a:solidFill>
              </a:rPr>
              <a:t>UWI, via its educational programme </a:t>
            </a:r>
            <a:r>
              <a:rPr lang="en-GB" sz="2800" dirty="0" smtClean="0"/>
              <a:t>effectively sustain cultural, economic and ‘geopolitical’ regionalism?</a:t>
            </a:r>
            <a:endParaRPr lang="en-GB" sz="2800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63952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7200" dirty="0" smtClean="0">
                <a:solidFill>
                  <a:srgbClr val="660066"/>
                </a:solidFill>
                <a:latin typeface="Monotype Corsiva" pitchFamily="66" charset="0"/>
              </a:rPr>
              <a:t>Thanks for your kind attention.</a:t>
            </a:r>
            <a:endParaRPr lang="en-GB" sz="7200" dirty="0">
              <a:solidFill>
                <a:srgbClr val="66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 smtClean="0">
                <a:solidFill>
                  <a:srgbClr val="0000CC"/>
                </a:solidFill>
              </a:rPr>
              <a:t> </a:t>
            </a:r>
            <a:endParaRPr lang="en-GB" sz="1800" dirty="0">
              <a:solidFill>
                <a:srgbClr val="0000C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666936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660066"/>
                </a:solidFill>
              </a:rPr>
              <a:t>An </a:t>
            </a:r>
            <a:r>
              <a:rPr lang="en-GB" b="1" dirty="0" smtClean="0">
                <a:solidFill>
                  <a:srgbClr val="C00000"/>
                </a:solidFill>
              </a:rPr>
              <a:t>investment in knowledge</a:t>
            </a:r>
            <a:r>
              <a:rPr lang="en-GB" b="1" dirty="0" smtClean="0">
                <a:solidFill>
                  <a:srgbClr val="660066"/>
                </a:solidFill>
              </a:rPr>
              <a:t> pays the best interest – Benjamin Franklin. </a:t>
            </a:r>
          </a:p>
          <a:p>
            <a:pPr>
              <a:buNone/>
            </a:pPr>
            <a:endParaRPr lang="en-GB" b="1" dirty="0" smtClean="0">
              <a:solidFill>
                <a:srgbClr val="660066"/>
              </a:solidFill>
            </a:endParaRPr>
          </a:p>
          <a:p>
            <a:r>
              <a:rPr lang="en-GB" b="1" dirty="0" smtClean="0">
                <a:solidFill>
                  <a:srgbClr val="660066"/>
                </a:solidFill>
              </a:rPr>
              <a:t>The expert knows more and more about less and less until </a:t>
            </a:r>
            <a:r>
              <a:rPr lang="en-GB" b="1" dirty="0" smtClean="0">
                <a:solidFill>
                  <a:srgbClr val="C00000"/>
                </a:solidFill>
              </a:rPr>
              <a:t>he knows everything about nothing </a:t>
            </a:r>
            <a:r>
              <a:rPr lang="en-GB" b="1" dirty="0" smtClean="0">
                <a:solidFill>
                  <a:srgbClr val="660066"/>
                </a:solidFill>
              </a:rPr>
              <a:t>– Mahatma Ghandi.</a:t>
            </a:r>
          </a:p>
          <a:p>
            <a:pPr>
              <a:buNone/>
            </a:pPr>
            <a:r>
              <a:rPr lang="en-GB" b="1" dirty="0" smtClean="0">
                <a:solidFill>
                  <a:srgbClr val="660066"/>
                </a:solidFill>
              </a:rPr>
              <a:t> </a:t>
            </a:r>
          </a:p>
          <a:p>
            <a:r>
              <a:rPr lang="en-GB" b="1" dirty="0" smtClean="0">
                <a:solidFill>
                  <a:srgbClr val="660066"/>
                </a:solidFill>
              </a:rPr>
              <a:t>Valuing knowledge above all else </a:t>
            </a:r>
            <a:r>
              <a:rPr lang="en-GB" b="1" dirty="0" smtClean="0">
                <a:solidFill>
                  <a:srgbClr val="C00000"/>
                </a:solidFill>
              </a:rPr>
              <a:t>results in a lust for power,</a:t>
            </a:r>
            <a:r>
              <a:rPr lang="en-GB" b="1" dirty="0" smtClean="0">
                <a:solidFill>
                  <a:srgbClr val="660066"/>
                </a:solidFill>
              </a:rPr>
              <a:t> and that leads men into dark and empty places – Veronica Roth.</a:t>
            </a:r>
          </a:p>
          <a:p>
            <a:endParaRPr lang="en-GB" b="1" dirty="0" smtClean="0">
              <a:solidFill>
                <a:srgbClr val="660066"/>
              </a:solidFill>
            </a:endParaRPr>
          </a:p>
          <a:p>
            <a:r>
              <a:rPr lang="en-GB" b="1" dirty="0" smtClean="0">
                <a:solidFill>
                  <a:srgbClr val="660066"/>
                </a:solidFill>
              </a:rPr>
              <a:t>Bodily exercise, when compulsory, does no harm to the body; but </a:t>
            </a:r>
            <a:r>
              <a:rPr lang="en-GB" b="1" dirty="0" smtClean="0">
                <a:solidFill>
                  <a:srgbClr val="C00000"/>
                </a:solidFill>
              </a:rPr>
              <a:t>knowledge which is acquired under compulsion obtains no hold on the mind</a:t>
            </a:r>
            <a:r>
              <a:rPr lang="en-GB" b="1" dirty="0" smtClean="0">
                <a:solidFill>
                  <a:srgbClr val="660066"/>
                </a:solidFill>
              </a:rPr>
              <a:t> – Plato. 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rgbClr val="0000CC"/>
                </a:solidFill>
              </a:rPr>
              <a:t>The Caribbean</a:t>
            </a:r>
            <a:endParaRPr lang="en-GB" sz="4400" b="1" dirty="0">
              <a:solidFill>
                <a:srgbClr val="0000CC"/>
              </a:solidFill>
            </a:endParaRPr>
          </a:p>
        </p:txBody>
      </p:sp>
      <p:pic>
        <p:nvPicPr>
          <p:cNvPr id="4" name="Content Placeholder 3" descr="N:\New Folder\Carib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anglocaribmap.com/home1/anglocar/public_html/wp-content/uploads/2012/11/Static-Map-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University of the West Indies (UWI): 4 Campuses, 16 Nations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920084"/>
            <a:ext cx="5220072" cy="4677267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Cave Hill Campus – Barbados</a:t>
            </a:r>
          </a:p>
          <a:p>
            <a:endParaRPr lang="en-GB" sz="2800" b="1" dirty="0" smtClean="0">
              <a:solidFill>
                <a:srgbClr val="002060"/>
              </a:solidFill>
            </a:endParaRPr>
          </a:p>
          <a:p>
            <a:r>
              <a:rPr lang="en-GB" sz="2800" b="1" dirty="0" smtClean="0">
                <a:solidFill>
                  <a:srgbClr val="002060"/>
                </a:solidFill>
              </a:rPr>
              <a:t>Mona campus – Jamaica</a:t>
            </a:r>
          </a:p>
          <a:p>
            <a:pPr>
              <a:buNone/>
            </a:pPr>
            <a:endParaRPr lang="en-GB" sz="2800" b="1" dirty="0" smtClean="0">
              <a:solidFill>
                <a:srgbClr val="002060"/>
              </a:solidFill>
            </a:endParaRPr>
          </a:p>
          <a:p>
            <a:r>
              <a:rPr lang="en-GB" sz="2800" b="1" dirty="0" smtClean="0">
                <a:solidFill>
                  <a:srgbClr val="002060"/>
                </a:solidFill>
              </a:rPr>
              <a:t>St. Augustine Campus – Trinidad &amp; Tobago</a:t>
            </a:r>
          </a:p>
          <a:p>
            <a:pPr>
              <a:buNone/>
            </a:pPr>
            <a:endParaRPr lang="en-GB" sz="2800" b="1" dirty="0" smtClean="0">
              <a:solidFill>
                <a:srgbClr val="002060"/>
              </a:solidFill>
            </a:endParaRPr>
          </a:p>
          <a:p>
            <a:r>
              <a:rPr lang="en-GB" sz="2800" b="1" dirty="0" smtClean="0">
                <a:solidFill>
                  <a:srgbClr val="002060"/>
                </a:solidFill>
              </a:rPr>
              <a:t>Open Campus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pic>
        <p:nvPicPr>
          <p:cNvPr id="6" name="il_fi" descr="http://upload.wikimedia.org/wikipedia/en/thumb/a/a9/UWI_Coat.jpg/220px-UWI_Coat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04864"/>
            <a:ext cx="3621980" cy="425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20688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</a:rPr>
              <a:t>Knowledge &amp; Knowledge Development</a:t>
            </a:r>
            <a:endParaRPr lang="en-GB" sz="36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An Online Oxford Dictionary:    facts, information, and skills </a:t>
            </a:r>
            <a:r>
              <a:rPr lang="en-GB" dirty="0" smtClean="0">
                <a:solidFill>
                  <a:srgbClr val="C00000"/>
                </a:solidFill>
              </a:rPr>
              <a:t>acquired through experience or education</a:t>
            </a:r>
            <a:r>
              <a:rPr lang="en-GB" dirty="0" smtClean="0"/>
              <a:t>; the theoretical or practical understanding of a subject.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</a:t>
            </a:r>
            <a:r>
              <a:rPr lang="en-GB" dirty="0" smtClean="0">
                <a:solidFill>
                  <a:srgbClr val="C00000"/>
                </a:solidFill>
              </a:rPr>
              <a:t>Critical thinking (CT) </a:t>
            </a:r>
            <a:r>
              <a:rPr lang="en-GB" dirty="0" smtClean="0"/>
              <a:t>is increasingly being recognized as </a:t>
            </a:r>
            <a:r>
              <a:rPr lang="en-GB" dirty="0" smtClean="0">
                <a:solidFill>
                  <a:srgbClr val="C00000"/>
                </a:solidFill>
              </a:rPr>
              <a:t>the cognitive engine driving the processes of knowledge development </a:t>
            </a:r>
            <a:r>
              <a:rPr lang="en-GB" dirty="0" smtClean="0"/>
              <a:t>and professional judgment in a wide variety of professional practice fields” (Facione &amp; Facione, 1996).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Universities play a crucial role in </a:t>
            </a:r>
            <a:r>
              <a:rPr lang="en-GB" dirty="0" smtClean="0">
                <a:solidFill>
                  <a:srgbClr val="C00000"/>
                </a:solidFill>
              </a:rPr>
              <a:t>generating new ideas</a:t>
            </a:r>
            <a:r>
              <a:rPr lang="en-GB" dirty="0" smtClean="0"/>
              <a:t>, and in </a:t>
            </a:r>
            <a:r>
              <a:rPr lang="en-GB" dirty="0" smtClean="0">
                <a:solidFill>
                  <a:srgbClr val="C00000"/>
                </a:solidFill>
              </a:rPr>
              <a:t>accumulating and transmitting knowledge</a:t>
            </a:r>
            <a:r>
              <a:rPr lang="en-GB" dirty="0" smtClean="0"/>
              <a:t>, yet they have </a:t>
            </a:r>
            <a:r>
              <a:rPr lang="en-GB" dirty="0" smtClean="0">
                <a:solidFill>
                  <a:srgbClr val="C00000"/>
                </a:solidFill>
              </a:rPr>
              <a:t>remained peripheral to development concerns.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... the knowledge development as it </a:t>
            </a:r>
            <a:r>
              <a:rPr lang="en-GB" dirty="0" smtClean="0">
                <a:solidFill>
                  <a:srgbClr val="C00000"/>
                </a:solidFill>
              </a:rPr>
              <a:t>relates to human capital </a:t>
            </a:r>
            <a:r>
              <a:rPr lang="en-GB" dirty="0" smtClean="0"/>
              <a:t>in order to ensure economic competitiveness, </a:t>
            </a:r>
            <a:r>
              <a:rPr lang="en-GB" dirty="0" smtClean="0">
                <a:solidFill>
                  <a:srgbClr val="C00000"/>
                </a:solidFill>
              </a:rPr>
              <a:t>the connection of the educational system to the leading edge of technology and business practices</a:t>
            </a:r>
            <a:r>
              <a:rPr lang="en-GB" dirty="0" smtClean="0"/>
              <a:t>, and availability of complementary knowledge from different actors (Central Europe, 2013),</a:t>
            </a:r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Knowledge and Nation Building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1920085"/>
            <a:ext cx="4536504" cy="443484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>
                <a:solidFill>
                  <a:srgbClr val="0000CC"/>
                </a:solidFill>
              </a:rPr>
              <a:t>Knowledge development </a:t>
            </a:r>
            <a:r>
              <a:rPr lang="en-GB" sz="4000" dirty="0" smtClean="0"/>
              <a:t>- crucial to national development /</a:t>
            </a:r>
            <a:r>
              <a:rPr lang="en-GB" sz="4000" dirty="0" smtClean="0">
                <a:solidFill>
                  <a:srgbClr val="0000CC"/>
                </a:solidFill>
              </a:rPr>
              <a:t>nation building</a:t>
            </a:r>
            <a:endParaRPr lang="en-GB" sz="4000" dirty="0">
              <a:solidFill>
                <a:srgbClr val="0000CC"/>
              </a:solidFill>
            </a:endParaRPr>
          </a:p>
        </p:txBody>
      </p:sp>
      <p:pic>
        <p:nvPicPr>
          <p:cNvPr id="6" name="Content Placeholder 5" descr="Empire and Nation-Building in the Caribbean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81642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Critical Thinking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"</a:t>
            </a:r>
            <a:r>
              <a:rPr lang="en-GB" sz="3200" dirty="0" smtClean="0"/>
              <a:t>We understand critical thinking to be purposeful, self-regulatory judgment which results in </a:t>
            </a:r>
            <a:r>
              <a:rPr lang="en-GB" sz="3200" dirty="0" smtClean="0">
                <a:solidFill>
                  <a:srgbClr val="C00000"/>
                </a:solidFill>
              </a:rPr>
              <a:t>interpretation,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analysis,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evaluation</a:t>
            </a:r>
            <a:r>
              <a:rPr lang="en-GB" sz="3200" dirty="0" smtClean="0"/>
              <a:t>, and </a:t>
            </a:r>
            <a:r>
              <a:rPr lang="en-GB" sz="3200" dirty="0" smtClean="0">
                <a:solidFill>
                  <a:srgbClr val="C00000"/>
                </a:solidFill>
              </a:rPr>
              <a:t>inference</a:t>
            </a:r>
            <a:r>
              <a:rPr lang="en-GB" sz="3200" dirty="0" smtClean="0"/>
              <a:t>, as well as the </a:t>
            </a:r>
            <a:r>
              <a:rPr lang="en-GB" sz="3200" dirty="0" smtClean="0">
                <a:solidFill>
                  <a:srgbClr val="C00000"/>
                </a:solidFill>
              </a:rPr>
              <a:t>explanation of the evidential, </a:t>
            </a:r>
            <a:r>
              <a:rPr lang="en-GB" sz="3200" dirty="0" smtClean="0"/>
              <a:t>conceptual, methodological, criteriological, or contextual considerations upon which that judgment was based." (Facione and Facion, 1996)</a:t>
            </a:r>
            <a:endParaRPr lang="en-GB" sz="3200" b="1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1126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Knowledge Development and Ownership in a Global Society: Reflections on Educational Progress in Anglophone Caribbean</vt:lpstr>
      <vt:lpstr>Aim / Purpose</vt:lpstr>
      <vt:lpstr> </vt:lpstr>
      <vt:lpstr>The Caribbean</vt:lpstr>
      <vt:lpstr>Slide 5</vt:lpstr>
      <vt:lpstr>University of the West Indies (UWI): 4 Campuses, 16 Nations</vt:lpstr>
      <vt:lpstr>Knowledge &amp; Knowledge Development</vt:lpstr>
      <vt:lpstr>Knowledge and Nation Building</vt:lpstr>
      <vt:lpstr>Critical Thinking</vt:lpstr>
      <vt:lpstr>   Colonialism: Conceptualisations and Re-conceptualisations</vt:lpstr>
      <vt:lpstr> Knowledge Ownership, Post-colonialism and Neo-colonialism</vt:lpstr>
      <vt:lpstr>UWI: Commitments and Challenges</vt:lpstr>
      <vt:lpstr>UWI: A Site of Resistance for the Region</vt:lpstr>
      <vt:lpstr>UWI: A Diluted Rich Cultural ‘Student’ Blend</vt:lpstr>
      <vt:lpstr>UWI: A Problem-solving Institution</vt:lpstr>
      <vt:lpstr>‘Is the West Indies West Indian?’</vt:lpstr>
      <vt:lpstr>‘Restoring the West Indies in UWI’</vt:lpstr>
      <vt:lpstr>UWI and Regionalism</vt:lpstr>
      <vt:lpstr>What is Regionalism?</vt:lpstr>
      <vt:lpstr>What Do You Think?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Gertrude Shotte</dc:creator>
  <cp:lastModifiedBy>admin</cp:lastModifiedBy>
  <cp:revision>70</cp:revision>
  <dcterms:created xsi:type="dcterms:W3CDTF">2013-08-28T14:59:55Z</dcterms:created>
  <dcterms:modified xsi:type="dcterms:W3CDTF">2013-09-20T11:06:17Z</dcterms:modified>
</cp:coreProperties>
</file>